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49" r:id="rId2"/>
    <p:sldId id="365" r:id="rId3"/>
    <p:sldId id="366" r:id="rId4"/>
    <p:sldId id="368" r:id="rId5"/>
    <p:sldId id="369" r:id="rId6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13/08/2020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MUSIM Way Forward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SA2#140E 	S2-2005504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August 19 – September 2, 2020	Agenda Item 8.10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MUSIM Way Forward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MediaTek recommendations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600" dirty="0" smtClean="0">
                <a:latin typeface="+mj-lt"/>
              </a:rPr>
              <a:t>General: </a:t>
            </a:r>
          </a:p>
          <a:p>
            <a:pPr lvl="1"/>
            <a:r>
              <a:rPr lang="en-US" sz="1400" dirty="0" smtClean="0"/>
              <a:t>Simple solutions with no unnecessary flexibility </a:t>
            </a:r>
          </a:p>
          <a:p>
            <a:pPr lvl="1"/>
            <a:r>
              <a:rPr lang="en-US" sz="1400" dirty="0" smtClean="0"/>
              <a:t>No </a:t>
            </a:r>
            <a:r>
              <a:rPr lang="en-US" sz="1400" dirty="0"/>
              <a:t>specification of solutions relying on non-3GPP </a:t>
            </a:r>
            <a:r>
              <a:rPr lang="en-US" sz="1400" dirty="0" smtClean="0"/>
              <a:t>access</a:t>
            </a:r>
          </a:p>
          <a:p>
            <a:pPr lvl="1"/>
            <a:r>
              <a:rPr lang="en-US" sz="1400" dirty="0" smtClean="0"/>
              <a:t>No specification of solutions requiring an additional network node not otherwise required for 3GPP access (as of Rel-15); no unnecessary feature dependency</a:t>
            </a:r>
          </a:p>
          <a:p>
            <a:r>
              <a:rPr lang="en-US" sz="1600" dirty="0" smtClean="0">
                <a:latin typeface="+mj-lt"/>
              </a:rPr>
              <a:t>Key Issue #1</a:t>
            </a:r>
            <a:r>
              <a:rPr lang="en-US" sz="1600" dirty="0" smtClean="0"/>
              <a:t> – Handling of MT Service (paging during ongoing service)</a:t>
            </a:r>
          </a:p>
          <a:p>
            <a:pPr lvl="1"/>
            <a:r>
              <a:rPr lang="en-US" sz="1400" dirty="0" smtClean="0"/>
              <a:t>Solution #1 allowing introduction of new Paging Cause (applicable in RRC Inactive, RRC Idle). Paging Response subject to UE implementation. </a:t>
            </a:r>
          </a:p>
          <a:p>
            <a:pPr lvl="1"/>
            <a:r>
              <a:rPr lang="en-US" sz="1400" dirty="0" smtClean="0"/>
              <a:t>No new AS gaps necessary. </a:t>
            </a:r>
            <a:r>
              <a:rPr lang="en-US" sz="1400" i="1" dirty="0" smtClean="0"/>
              <a:t>This is a </a:t>
            </a:r>
            <a:r>
              <a:rPr lang="en-US" sz="1400" i="1" dirty="0" err="1" smtClean="0"/>
              <a:t>RANx</a:t>
            </a:r>
            <a:r>
              <a:rPr lang="en-US" sz="1400" i="1" dirty="0" smtClean="0"/>
              <a:t> discussion i.e. no SA2 request on this matter.</a:t>
            </a:r>
          </a:p>
          <a:p>
            <a:pPr lvl="1"/>
            <a:r>
              <a:rPr lang="en-US" sz="1400" dirty="0" smtClean="0"/>
              <a:t>No need identified for “busy indication” (can be discussed in RAN) or for paging response timer</a:t>
            </a:r>
          </a:p>
          <a:p>
            <a:pPr lvl="1"/>
            <a:r>
              <a:rPr lang="en-US" sz="1400" dirty="0" smtClean="0"/>
              <a:t>Paging filtering solution#10 is incomplete and not suitable for decision right now (what the paging filter is </a:t>
            </a:r>
            <a:r>
              <a:rPr lang="en-US" sz="1400" dirty="0" err="1" smtClean="0"/>
              <a:t>is</a:t>
            </a:r>
            <a:r>
              <a:rPr lang="en-US" sz="1400" dirty="0" smtClean="0"/>
              <a:t> very unclear)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600" dirty="0">
                <a:latin typeface="+mj-lt"/>
              </a:rPr>
              <a:t>Key Issue #2 </a:t>
            </a:r>
            <a:r>
              <a:rPr lang="en-US" sz="1600" dirty="0"/>
              <a:t>– Enabling paging reception (paging collisions)</a:t>
            </a:r>
          </a:p>
          <a:p>
            <a:pPr lvl="1"/>
            <a:r>
              <a:rPr lang="en-US" sz="1400" dirty="0"/>
              <a:t>Solution #19 as an implementation option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(</a:t>
            </a:r>
            <a:r>
              <a:rPr lang="en-US" sz="1400" dirty="0"/>
              <a:t>no standardization necessary)</a:t>
            </a:r>
          </a:p>
          <a:p>
            <a:pPr lvl="1"/>
            <a:r>
              <a:rPr lang="en-US" sz="1400" dirty="0"/>
              <a:t>Solution #20. Also open to UE ID recommendation from the UE to the network in </a:t>
            </a:r>
            <a:r>
              <a:rPr lang="en-US" sz="1400" dirty="0" smtClean="0"/>
              <a:t>MRU if deemed necessary.</a:t>
            </a:r>
            <a:endParaRPr lang="en-US" sz="1400" dirty="0"/>
          </a:p>
          <a:p>
            <a:pPr lvl="1"/>
            <a:r>
              <a:rPr lang="en-US" sz="1400" dirty="0"/>
              <a:t>No paging-specific ID (5GS). No change to PO </a:t>
            </a:r>
            <a:r>
              <a:rPr lang="en-US" sz="1400" dirty="0" smtClean="0"/>
              <a:t>calculations (AS impact)</a:t>
            </a:r>
            <a:endParaRPr lang="en-US" sz="1400" dirty="0"/>
          </a:p>
          <a:p>
            <a:pPr lvl="1"/>
            <a:r>
              <a:rPr lang="en-US" sz="1400" dirty="0" smtClean="0"/>
              <a:t>EPS: IMSI offset can be considered due to the use of a permanent identity</a:t>
            </a:r>
          </a:p>
          <a:p>
            <a:pPr lvl="1"/>
            <a:r>
              <a:rPr lang="en-US" sz="1400" dirty="0"/>
              <a:t>No “notification” for paging (i.e. via </a:t>
            </a:r>
            <a:r>
              <a:rPr lang="en-US" sz="1400" dirty="0" err="1"/>
              <a:t>ePDG</a:t>
            </a:r>
            <a:r>
              <a:rPr lang="en-US" sz="1400" dirty="0"/>
              <a:t>, N3IWF, external paging server, SMS)</a:t>
            </a:r>
          </a:p>
          <a:p>
            <a:r>
              <a:rPr lang="en-US" sz="1600" dirty="0" smtClean="0">
                <a:latin typeface="+mj-lt"/>
              </a:rPr>
              <a:t>Key </a:t>
            </a:r>
            <a:r>
              <a:rPr lang="en-US" sz="1600" dirty="0">
                <a:latin typeface="+mj-lt"/>
              </a:rPr>
              <a:t>Issue #3 </a:t>
            </a:r>
            <a:r>
              <a:rPr lang="en-US" sz="1600" dirty="0"/>
              <a:t>– Coordinated leaving &amp; resumption</a:t>
            </a:r>
          </a:p>
          <a:p>
            <a:pPr lvl="1"/>
            <a:r>
              <a:rPr lang="en-US" sz="1400" dirty="0"/>
              <a:t>Solution #22 </a:t>
            </a:r>
            <a:r>
              <a:rPr lang="en-US" sz="1400" dirty="0" smtClean="0"/>
              <a:t>as the simplest and most efficient approach to </a:t>
            </a:r>
            <a:r>
              <a:rPr lang="en-US" sz="1400" dirty="0"/>
              <a:t>serve as baseline i.e. systematic AS-triggered leaving in </a:t>
            </a:r>
            <a:r>
              <a:rPr lang="en-US" sz="1400" dirty="0" smtClean="0"/>
              <a:t>5GS – the same solution could be applied in E-UTRA if acceptable in RAN</a:t>
            </a:r>
          </a:p>
          <a:p>
            <a:pPr lvl="1"/>
            <a:r>
              <a:rPr lang="en-US" sz="1400" dirty="0" smtClean="0"/>
              <a:t>LS to RAN2 to request considering RRC-based approach in E-UTRA</a:t>
            </a:r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304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Issue #1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Handling of MT service</a:t>
            </a:r>
            <a:endParaRPr lang="en-US" b="0" dirty="0">
              <a:latin typeface="+mn-lt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45021161"/>
              </p:ext>
            </p:extLst>
          </p:nvPr>
        </p:nvGraphicFramePr>
        <p:xfrm>
          <a:off x="481013" y="1700213"/>
          <a:ext cx="54229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4067175"/>
              </a:tblGrid>
              <a:tr h="120701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Solutions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Comments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  <a:latin typeface="+mj-lt"/>
                        </a:rPr>
                        <a:t>Solution #1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tx1"/>
                          </a:solidFill>
                        </a:rPr>
                        <a:t>Paging</a:t>
                      </a:r>
                      <a:r>
                        <a:rPr lang="en-US" sz="1200" i="1" baseline="0" dirty="0" smtClean="0">
                          <a:solidFill>
                            <a:schemeClr val="tx1"/>
                          </a:solidFill>
                        </a:rPr>
                        <a:t> Cause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Identification of t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he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reason for paging without RRC conn.  establishment thus resolving a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key issue on the field today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u="sng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 user interaction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at paging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#2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tx1"/>
                          </a:solidFill>
                        </a:rPr>
                        <a:t>Short absence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AS-centric solution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RAN to investigate (contribution driven). </a:t>
                      </a:r>
                      <a:b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No request from SA2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#3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tx1"/>
                          </a:solidFill>
                        </a:rPr>
                        <a:t>Busy indication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Avoids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further paging a temporarily busy 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Requires “busy state” and means to leave the busy state (timer/explicit signaling)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Temporary only i.e. requires repeated transactions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Requires responding to paging that may simply not be possible (e.g. during ongoing voice call) thus not resolving the problem on the field today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#7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tx1"/>
                          </a:solidFill>
                        </a:rPr>
                        <a:t>Push notification via Paging Server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Tackles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the key issue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Requires introduction of a paging server and rather substantial complexity for issuing PLMN A pages over PLMN B’s </a:t>
                      </a:r>
                      <a:r>
                        <a:rPr lang="en-US" sz="1200" baseline="0" dirty="0" err="1" smtClean="0">
                          <a:solidFill>
                            <a:schemeClr val="tx1"/>
                          </a:solidFill>
                        </a:rPr>
                        <a:t>Uu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interface and handling either a specific always-on connection in PLMN B or repeated “paging registration”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PLMN A Paging gets charged (billed) in PLMN B to the user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#8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tx1"/>
                          </a:solidFill>
                        </a:rPr>
                        <a:t>Push</a:t>
                      </a:r>
                      <a:r>
                        <a:rPr lang="en-US" sz="1200" i="1" baseline="0" dirty="0" smtClean="0">
                          <a:solidFill>
                            <a:schemeClr val="tx1"/>
                          </a:solidFill>
                        </a:rPr>
                        <a:t> notification via N3IWF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Similar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to solution 7 in terms of impact/complexity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Requires N3IWF deployment that is not otherwise required except for untrusted N3GPP access or indirect SNPN access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71045815"/>
              </p:ext>
            </p:extLst>
          </p:nvPr>
        </p:nvGraphicFramePr>
        <p:xfrm>
          <a:off x="6291263" y="1700213"/>
          <a:ext cx="54229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4067175"/>
              </a:tblGrid>
              <a:tr h="120701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Solutions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Comments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1207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</a:t>
                      </a:r>
                      <a:r>
                        <a:rPr lang="en-US" sz="1200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#9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1" baseline="0" dirty="0" smtClean="0"/>
                        <a:t>Preferred number list</a:t>
                      </a:r>
                      <a:endParaRPr lang="en-US" sz="1200" i="1" dirty="0" smtClean="0"/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Builds</a:t>
                      </a:r>
                      <a:r>
                        <a:rPr lang="en-US" sz="1200" baseline="0" dirty="0" smtClean="0"/>
                        <a:t> on top of Solution #1 adding black/white list of MSISDNs or SIP URIs – and corresponding handling at DSCP (i.e. different values depending whether the number is preferred or not)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Requires user interaction not otherwise required today and related “education” (i.e. only applicable with one SIM in connected mode)</a:t>
                      </a:r>
                      <a:endParaRPr lang="en-US" sz="1200" dirty="0"/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#10</a:t>
                      </a:r>
                    </a:p>
                    <a:p>
                      <a:r>
                        <a:rPr lang="en-US" sz="1200" i="1" dirty="0" smtClean="0"/>
                        <a:t>Paging</a:t>
                      </a:r>
                      <a:r>
                        <a:rPr lang="en-US" sz="1200" i="1" baseline="0" dirty="0" smtClean="0"/>
                        <a:t> filter</a:t>
                      </a:r>
                      <a:endParaRPr lang="en-US" sz="1200" i="1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The solution is</a:t>
                      </a:r>
                      <a:r>
                        <a:rPr lang="en-US" sz="1200" baseline="0" dirty="0" smtClean="0"/>
                        <a:t> way too high level right now i.e. unsuitable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No definition of: paging filter granularity and rules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Requires user interaction not</a:t>
                      </a:r>
                      <a:r>
                        <a:rPr lang="en-US" sz="1200" baseline="0" dirty="0" smtClean="0"/>
                        <a:t> otherwise required today and related “education” </a:t>
                      </a:r>
                      <a:r>
                        <a:rPr lang="en-US" sz="1200" baseline="0" dirty="0" err="1" smtClean="0"/>
                        <a:t>wrt</a:t>
                      </a:r>
                      <a:r>
                        <a:rPr lang="en-US" sz="1200" baseline="0" dirty="0" smtClean="0"/>
                        <a:t> meaning/applicability of the filter</a:t>
                      </a:r>
                      <a:endParaRPr lang="en-US" sz="12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#11</a:t>
                      </a:r>
                    </a:p>
                    <a:p>
                      <a:r>
                        <a:rPr lang="en-US" sz="1200" i="1" dirty="0" smtClean="0"/>
                        <a:t>Paging response</a:t>
                      </a:r>
                      <a:r>
                        <a:rPr lang="en-US" sz="1200" i="1" baseline="0" dirty="0" smtClean="0"/>
                        <a:t> T</a:t>
                      </a:r>
                      <a:endParaRPr lang="en-US" sz="1200" i="1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Forces a paging response, which inherent</a:t>
                      </a:r>
                      <a:r>
                        <a:rPr lang="en-US" sz="1200" baseline="0" dirty="0" smtClean="0"/>
                        <a:t> to the key issue, may not be possible (e.g. during ongoing voice call)</a:t>
                      </a:r>
                      <a:endParaRPr lang="en-US" sz="12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#12</a:t>
                      </a:r>
                    </a:p>
                    <a:p>
                      <a:r>
                        <a:rPr lang="en-US" sz="1200" i="1" dirty="0" smtClean="0"/>
                        <a:t>Paging notification via SMS</a:t>
                      </a:r>
                      <a:endParaRPr lang="en-US" sz="1200" i="1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SMS is clearly not</a:t>
                      </a:r>
                      <a:r>
                        <a:rPr lang="en-US" sz="1200" baseline="0" dirty="0" smtClean="0"/>
                        <a:t> suited for “real-time” transactions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Potential security issue: rogue UE1 indicating MSISDN of a target UE2 making e.g. UE2 unavailable</a:t>
                      </a:r>
                      <a:endParaRPr lang="en-US" sz="12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#13</a:t>
                      </a:r>
                    </a:p>
                    <a:p>
                      <a:r>
                        <a:rPr lang="en-US" sz="1200" i="1" dirty="0" smtClean="0"/>
                        <a:t>Paging notification via </a:t>
                      </a:r>
                      <a:r>
                        <a:rPr lang="en-US" sz="1200" i="1" dirty="0" err="1" smtClean="0"/>
                        <a:t>ePDG</a:t>
                      </a:r>
                      <a:r>
                        <a:rPr lang="en-US" sz="1200" i="1" dirty="0" smtClean="0"/>
                        <a:t>/N3IWF</a:t>
                      </a:r>
                      <a:endParaRPr lang="en-US" sz="1200" i="1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Similar to solutions</a:t>
                      </a:r>
                      <a:r>
                        <a:rPr lang="en-US" sz="1200" baseline="0" dirty="0" smtClean="0"/>
                        <a:t> 7&amp;8 in terms of impact/complexity</a:t>
                      </a:r>
                      <a:endParaRPr lang="en-US" sz="12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894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Issue #2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Enabling paging reception (Paging Collisions)</a:t>
            </a:r>
            <a:endParaRPr lang="en-US" b="0" dirty="0">
              <a:latin typeface="+mn-lt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62498487"/>
              </p:ext>
            </p:extLst>
          </p:nvPr>
        </p:nvGraphicFramePr>
        <p:xfrm>
          <a:off x="481013" y="1700213"/>
          <a:ext cx="54229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4067175"/>
              </a:tblGrid>
              <a:tr h="120701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Solutions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Comments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#7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tx1"/>
                          </a:solidFill>
                        </a:rPr>
                        <a:t>Push notification via Paging Server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Tackles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the key issue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See previous slide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#12</a:t>
                      </a:r>
                    </a:p>
                    <a:p>
                      <a:r>
                        <a:rPr lang="en-US" sz="1200" i="1" dirty="0" smtClean="0"/>
                        <a:t>Paging notification via SMS</a:t>
                      </a:r>
                      <a:endParaRPr lang="en-US" sz="1200" i="1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Tackles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the key issue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See previous slide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Solution #14</a:t>
                      </a:r>
                    </a:p>
                    <a:p>
                      <a:r>
                        <a:rPr lang="en-US" sz="1200" i="1" dirty="0" smtClean="0"/>
                        <a:t>Changing</a:t>
                      </a:r>
                      <a:r>
                        <a:rPr lang="en-US" sz="1200" i="1" baseline="0" dirty="0" smtClean="0"/>
                        <a:t> NAS parameters (requests 5G GUTI)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Prevents collisions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Changes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to Registration Complete to request a new GUTI are unnecessary. Changes to UCU are unnecessary.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Registration Request with indication for non-colliding 5G-GUTI is sufficient.</a:t>
                      </a: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Solution #15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dk1"/>
                          </a:solidFill>
                        </a:rPr>
                        <a:t>Alternative</a:t>
                      </a:r>
                      <a:r>
                        <a:rPr lang="en-US" sz="1200" i="1" baseline="0" dirty="0" smtClean="0">
                          <a:solidFill>
                            <a:schemeClr val="dk1"/>
                          </a:solidFill>
                        </a:rPr>
                        <a:t> UE ID for paging</a:t>
                      </a:r>
                      <a:endParaRPr lang="en-US" sz="1200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Prevents collision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Requires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allocation of some additional Paging ID and corresponding changes to PO calculations – this is not deemed necessary in 5GS (except for EPS given PO is based on IMSI which is permanent)</a:t>
                      </a: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accent1"/>
                          </a:solidFill>
                          <a:latin typeface="+mj-lt"/>
                          <a:ea typeface="+mn-ea"/>
                          <a:cs typeface="+mn-cs"/>
                        </a:rPr>
                        <a:t>Solution #16</a:t>
                      </a:r>
                    </a:p>
                    <a:p>
                      <a:r>
                        <a:rPr lang="en-US" sz="1200" i="1" dirty="0" smtClean="0"/>
                        <a:t>EPS IMSI offset</a:t>
                      </a:r>
                      <a:endParaRPr lang="en-US" sz="1200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Prevents collision (EPS only scenario)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Not necessary when one SIM is on 5GS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93967943"/>
              </p:ext>
            </p:extLst>
          </p:nvPr>
        </p:nvGraphicFramePr>
        <p:xfrm>
          <a:off x="6291263" y="1700213"/>
          <a:ext cx="54229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4067175"/>
              </a:tblGrid>
              <a:tr h="120701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Solutions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Comments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#17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tx1"/>
                          </a:solidFill>
                        </a:rPr>
                        <a:t>MUSIM Assistance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Similar to Solution #15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Alternative</a:t>
                      </a:r>
                      <a:r>
                        <a:rPr lang="en-US" sz="1200" baseline="0" dirty="0" smtClean="0"/>
                        <a:t> UE ID only for paging is unnecessary in 5GS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Changes to Service Request not deemed necessary</a:t>
                      </a:r>
                      <a:endParaRPr lang="en-US" sz="1200" dirty="0"/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#18</a:t>
                      </a:r>
                    </a:p>
                    <a:p>
                      <a:r>
                        <a:rPr lang="en-US" sz="1200" i="1" dirty="0" smtClean="0"/>
                        <a:t>Consecutive POs</a:t>
                      </a:r>
                      <a:endParaRPr lang="en-US" sz="1200" i="1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AS-centric solution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RAN to investigate </a:t>
                      </a:r>
                      <a:r>
                        <a:rPr lang="en-US" sz="1200" baseline="0" dirty="0" smtClean="0"/>
                        <a:t>(contribution driven)</a:t>
                      </a:r>
                      <a:br>
                        <a:rPr lang="en-US" sz="1200" baseline="0" dirty="0" smtClean="0"/>
                      </a:br>
                      <a:r>
                        <a:rPr lang="en-US" sz="1200" baseline="0" dirty="0" smtClean="0"/>
                        <a:t>No request from SA2</a:t>
                      </a:r>
                      <a:endParaRPr lang="en-US" sz="12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accent1"/>
                          </a:solidFill>
                          <a:latin typeface="+mj-lt"/>
                          <a:ea typeface="+mn-ea"/>
                          <a:cs typeface="+mn-cs"/>
                        </a:rPr>
                        <a:t>Solution #19</a:t>
                      </a:r>
                    </a:p>
                    <a:p>
                      <a:r>
                        <a:rPr lang="en-US" sz="1200" i="1" dirty="0" smtClean="0"/>
                        <a:t>MRU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Tackles the key issue</a:t>
                      </a:r>
                      <a:r>
                        <a:rPr lang="en-US" sz="1200" baseline="0" dirty="0" smtClean="0"/>
                        <a:t> by preserving paging success rate</a:t>
                      </a:r>
                      <a:endParaRPr lang="en-US" sz="1200" dirty="0" smtClean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Relies fully</a:t>
                      </a:r>
                      <a:r>
                        <a:rPr lang="en-US" sz="1200" baseline="0" dirty="0" smtClean="0"/>
                        <a:t> on UE implementation to alternate paging reception between USIMs – no specification work needed (other than e.g. a NOTE to reflect it can occur in the field)</a:t>
                      </a:r>
                      <a:endParaRPr lang="en-US" sz="12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accent1"/>
                          </a:solidFill>
                          <a:latin typeface="+mj-lt"/>
                          <a:ea typeface="+mn-ea"/>
                          <a:cs typeface="+mn-cs"/>
                        </a:rPr>
                        <a:t>Solution #20</a:t>
                      </a:r>
                    </a:p>
                    <a:p>
                      <a:r>
                        <a:rPr lang="en-US" sz="1200" i="1" dirty="0" smtClean="0"/>
                        <a:t>MRU Trigger</a:t>
                      </a:r>
                      <a:endParaRPr lang="en-US" sz="1200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Prevents</a:t>
                      </a:r>
                      <a:r>
                        <a:rPr lang="en-US" sz="1200" baseline="0" dirty="0" smtClean="0"/>
                        <a:t> collisions</a:t>
                      </a:r>
                      <a:endParaRPr lang="en-US" sz="1200" dirty="0" smtClean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Relies on MRU security</a:t>
                      </a:r>
                      <a:r>
                        <a:rPr lang="en-US" sz="1200" baseline="0" dirty="0" smtClean="0"/>
                        <a:t> principles to reassign 5G-GUTI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Indication in Registration Request may be necessary (stats)</a:t>
                      </a:r>
                      <a:endParaRPr lang="en-US" sz="12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Solution #21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dk1"/>
                          </a:solidFill>
                        </a:rPr>
                        <a:t>Scheduling</a:t>
                      </a:r>
                      <a:r>
                        <a:rPr lang="en-US" sz="1200" i="1" baseline="0" dirty="0" smtClean="0">
                          <a:solidFill>
                            <a:schemeClr val="dk1"/>
                          </a:solidFill>
                        </a:rPr>
                        <a:t> gap</a:t>
                      </a:r>
                      <a:endParaRPr lang="en-US" sz="1200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AS-centric solution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RAN to investigate </a:t>
                      </a:r>
                      <a:r>
                        <a:rPr lang="en-US" sz="1200" baseline="0" dirty="0" smtClean="0"/>
                        <a:t>(contribution driven)</a:t>
                      </a:r>
                      <a:br>
                        <a:rPr lang="en-US" sz="1200" baseline="0" dirty="0" smtClean="0"/>
                      </a:br>
                      <a:r>
                        <a:rPr lang="en-US" sz="1200" baseline="0" dirty="0" smtClean="0"/>
                        <a:t>No request from SA2</a:t>
                      </a:r>
                      <a:endParaRPr lang="en-US" sz="1200" dirty="0" smtClean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5078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Issue #3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Coordinated leaving and resumption</a:t>
            </a:r>
            <a:endParaRPr lang="en-US" b="0" dirty="0">
              <a:latin typeface="+mn-lt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25069394"/>
              </p:ext>
            </p:extLst>
          </p:nvPr>
        </p:nvGraphicFramePr>
        <p:xfrm>
          <a:off x="481013" y="1700213"/>
          <a:ext cx="54229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4067175"/>
              </a:tblGrid>
              <a:tr h="120701"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Solutions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Comments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2"/>
                          </a:solidFill>
                          <a:latin typeface="+mj-lt"/>
                        </a:rPr>
                        <a:t>Solution #4</a:t>
                      </a:r>
                    </a:p>
                    <a:p>
                      <a:r>
                        <a:rPr lang="en-US" sz="1200" i="1" dirty="0" smtClean="0">
                          <a:solidFill>
                            <a:schemeClr val="tx1"/>
                          </a:solidFill>
                        </a:rPr>
                        <a:t>NAS-triggered</a:t>
                      </a:r>
                      <a:r>
                        <a:rPr lang="en-US" sz="1200" i="1" baseline="0" dirty="0" smtClean="0">
                          <a:solidFill>
                            <a:schemeClr val="tx1"/>
                          </a:solidFill>
                        </a:rPr>
                        <a:t> leave with local release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Tackles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the key issue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Similar principle in 5GS and EPS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Brings the UE to idle mode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Solution #4 was extended to include RAN/UE negotiation of local AS release which was not in the original proposal (i.e. suspend or local release) – this is not deemed necessary. The extension includes flexibility that is not addressed i.e. decision criteria for the UE to trigger NAS or AS release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Solution #5</a:t>
                      </a:r>
                    </a:p>
                    <a:p>
                      <a:r>
                        <a:rPr lang="en-US" sz="1200" i="1" dirty="0" smtClean="0"/>
                        <a:t>NAS</a:t>
                      </a:r>
                      <a:r>
                        <a:rPr lang="en-US" sz="1200" i="1" baseline="0" dirty="0" smtClean="0"/>
                        <a:t> and AS release depending on long/short leave</a:t>
                      </a:r>
                      <a:endParaRPr lang="en-US" sz="1200" i="1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Tackles the key issue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Two-level flexibility adds substantial complexity with no clear benefit i.e. AS vs NAS mechanism and short vs long leave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Criteria for short/long leave are not deterministic (i.e. only best guess)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Simplified approach recommended in Solution #22</a:t>
                      </a:r>
                      <a:endParaRPr lang="en-US" sz="1200" dirty="0"/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Solution #6</a:t>
                      </a:r>
                    </a:p>
                    <a:p>
                      <a:r>
                        <a:rPr lang="en-US" sz="1200" i="1" dirty="0" smtClean="0"/>
                        <a:t>AS release with suspend/release</a:t>
                      </a:r>
                      <a:endParaRPr lang="en-US" sz="12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Tackles the key issue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Unclear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what the distinction is vs other proposals. Data handling unclear</a:t>
                      </a: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701"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accent1"/>
                          </a:solidFill>
                          <a:latin typeface="+mj-lt"/>
                          <a:ea typeface="+mn-ea"/>
                          <a:cs typeface="+mn-cs"/>
                        </a:rPr>
                        <a:t>Solution #22</a:t>
                      </a:r>
                    </a:p>
                    <a:p>
                      <a:r>
                        <a:rPr lang="en-US" sz="1200" i="1" dirty="0" smtClean="0"/>
                        <a:t>AS leaving</a:t>
                      </a:r>
                      <a:endParaRPr lang="en-US" sz="1200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Tackles the key issue – simplest proposal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Systematic UE-triggered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AS-triggered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release allowing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transition to idle/inactive under network control.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Timer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-based allowing UE leaving without explicit NW order. Gradual release of all resources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Applicability to E-UTRA can be discussed in RAN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600" dirty="0" smtClean="0"/>
              <a:t>In EPS unless E-UTRA changes are possible (currently excluded in the RAN MUSIM WI), only a NAS solution is possible</a:t>
            </a:r>
          </a:p>
          <a:p>
            <a:r>
              <a:rPr lang="en-US" sz="1600" dirty="0" smtClean="0"/>
              <a:t>MediaTek preference is for a systematic mechanism always triggered at RRC by the UE i.e. no flexibility to trigger the release at AS or NAS, as shown in solution #22</a:t>
            </a:r>
          </a:p>
          <a:p>
            <a:pPr lvl="1"/>
            <a:r>
              <a:rPr lang="en-US" sz="1600" dirty="0" smtClean="0"/>
              <a:t>OK to consider the same proposal for E-UTRA (LS to RAN2 necessary given RAN WI scope)</a:t>
            </a:r>
          </a:p>
          <a:p>
            <a:pPr lvl="1"/>
            <a:r>
              <a:rPr lang="en-US" sz="1600" dirty="0" smtClean="0"/>
              <a:t>Simplest proposal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65035239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8815</TotalTime>
  <Words>1128</Words>
  <Application>Microsoft Office PowerPoint</Application>
  <PresentationFormat>Custom</PresentationFormat>
  <Paragraphs>151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MediaTek_PPT_Template_16x9_Internal Use</vt:lpstr>
      <vt:lpstr>MUSIM Way Forward</vt:lpstr>
      <vt:lpstr>MUSIM Way Forward MediaTek recommendations</vt:lpstr>
      <vt:lpstr>Key Issue #1 Handling of MT service</vt:lpstr>
      <vt:lpstr>Key Issue #2 Enabling paging reception (Paging Collisions)</vt:lpstr>
      <vt:lpstr>Key Issue #3 Coordinated leaving and resumption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160</cp:revision>
  <dcterms:created xsi:type="dcterms:W3CDTF">2019-11-21T19:15:22Z</dcterms:created>
  <dcterms:modified xsi:type="dcterms:W3CDTF">2020-08-13T13:17:36Z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